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96" r:id="rId9"/>
    <p:sldId id="268" r:id="rId10"/>
    <p:sldId id="316" r:id="rId11"/>
    <p:sldId id="317" r:id="rId12"/>
    <p:sldId id="318" r:id="rId13"/>
    <p:sldId id="297" r:id="rId14"/>
    <p:sldId id="298" r:id="rId15"/>
    <p:sldId id="299" r:id="rId16"/>
    <p:sldId id="276" r:id="rId17"/>
    <p:sldId id="277" r:id="rId18"/>
    <p:sldId id="300" r:id="rId19"/>
    <p:sldId id="286" r:id="rId20"/>
    <p:sldId id="287" r:id="rId21"/>
    <p:sldId id="302" r:id="rId22"/>
    <p:sldId id="289" r:id="rId23"/>
    <p:sldId id="288" r:id="rId24"/>
    <p:sldId id="305" r:id="rId25"/>
    <p:sldId id="306" r:id="rId26"/>
    <p:sldId id="307" r:id="rId27"/>
    <p:sldId id="308" r:id="rId28"/>
    <p:sldId id="292" r:id="rId29"/>
    <p:sldId id="309" r:id="rId30"/>
    <p:sldId id="311" r:id="rId31"/>
    <p:sldId id="312" r:id="rId32"/>
    <p:sldId id="313" r:id="rId33"/>
    <p:sldId id="314" r:id="rId34"/>
    <p:sldId id="290" r:id="rId35"/>
    <p:sldId id="291" r:id="rId36"/>
    <p:sldId id="315" r:id="rId37"/>
    <p:sldId id="319" r:id="rId38"/>
    <p:sldId id="295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719"/>
    <a:srgbClr val="62C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E526-3E3F-48D7-8874-324C936B33C6}" type="datetimeFigureOut">
              <a:rPr lang="es-ES" smtClean="0"/>
              <a:t>07/09/2020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0E31-0CF0-45CD-92B4-8460868ADD2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750" y="2568575"/>
            <a:ext cx="6662738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Atención Ciudadana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Ente Público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124075" y="1785938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2124075" y="1958975"/>
            <a:ext cx="523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REPORTE FOTOGRÁFICO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124075" y="4652963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1 CuadroTexto"/>
          <p:cNvSpPr txBox="1">
            <a:spLocks noChangeArrowheads="1"/>
          </p:cNvSpPr>
          <p:nvPr/>
        </p:nvSpPr>
        <p:spPr bwMode="auto">
          <a:xfrm>
            <a:off x="2816225" y="3789363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b="1" dirty="0"/>
              <a:t>DIRECCIÓN GENERAL DE CONTACTO CIUDADANO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9D1114-B366-4509-92F8-750A7887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16213" y="656875"/>
            <a:ext cx="5718520" cy="67865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107950" y="463524"/>
            <a:ext cx="63658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1.4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Directorio de servidores públicos como lo señala MIGAAC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107950" y="463524"/>
            <a:ext cx="25571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1.5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Listado de tramites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7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107950" y="463524"/>
            <a:ext cx="271420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1.6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Horarios de atención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8356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2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1"/>
          <p:cNvSpPr txBox="1"/>
          <p:nvPr/>
        </p:nvSpPr>
        <p:spPr>
          <a:xfrm>
            <a:off x="107950" y="463524"/>
            <a:ext cx="543289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1.7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Información para quejas en la contraloría interna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9830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1"/>
          <p:cNvSpPr txBox="1"/>
          <p:nvPr/>
        </p:nvSpPr>
        <p:spPr>
          <a:xfrm>
            <a:off x="107950" y="463524"/>
            <a:ext cx="71689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1.8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charset="0"/>
                <a:cs typeface="Arial" charset="0"/>
              </a:rPr>
              <a:t> Los materiales impresos cuentan con la Identidad Gráfica vigente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4840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49556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1"/>
          <p:cNvSpPr txBox="1"/>
          <p:nvPr/>
        </p:nvSpPr>
        <p:spPr>
          <a:xfrm>
            <a:off x="107950" y="463524"/>
            <a:ext cx="44301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1.9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¿El AAC cuenta con Área de Archivo?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1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3141663"/>
            <a:ext cx="5405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UNIFORME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</a:rPr>
              <a:t>2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UNIFORME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1"/>
          <p:cNvSpPr txBox="1"/>
          <p:nvPr/>
        </p:nvSpPr>
        <p:spPr>
          <a:xfrm>
            <a:off x="107950" y="556135"/>
            <a:ext cx="70182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2.1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El personal en funciones de atención ciudadana porta el uniforme </a:t>
            </a:r>
          </a:p>
          <a:p>
            <a:pPr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como lo establece el MIGAAC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</a:rPr>
              <a:t>2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UNIFORME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1"/>
          <p:cNvSpPr txBox="1"/>
          <p:nvPr/>
        </p:nvSpPr>
        <p:spPr>
          <a:xfrm>
            <a:off x="107950" y="556135"/>
            <a:ext cx="11376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2.2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El personal porta el Gafete vigente de la AAC en buen estado a la altura del pecho </a:t>
            </a:r>
          </a:p>
          <a:p>
            <a:pP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  y a la vista del ciudadano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236" cy="36020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11"/>
          <p:cNvSpPr txBox="1"/>
          <p:nvPr/>
        </p:nvSpPr>
        <p:spPr>
          <a:xfrm>
            <a:off x="107950" y="1075436"/>
            <a:ext cx="77539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2.3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El Gafete cumple con el formato oficial expedido por la DGCC de la ADIP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307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2976989"/>
            <a:ext cx="5405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ATENCIÓN PRIORITARIA Y ACCESIBILIDAD UNIVERSAL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373063" y="692150"/>
            <a:ext cx="6702425" cy="5018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 datos: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AAC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 Única de Registro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 y horarios de atención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y cargo del personal que elaboró el reporte fotográfico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elaboración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DATOS DEL ÁREA DE ATENCIÓN CIUDADANA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827088" y="1752600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7" name="CuadroTexto 27"/>
          <p:cNvSpPr txBox="1"/>
          <p:nvPr/>
        </p:nvSpPr>
        <p:spPr>
          <a:xfrm>
            <a:off x="827088" y="2824163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8" name="CuadroTexto 28"/>
          <p:cNvSpPr txBox="1"/>
          <p:nvPr/>
        </p:nvSpPr>
        <p:spPr>
          <a:xfrm>
            <a:off x="827088" y="3740150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9" name="CuadroTexto 29"/>
          <p:cNvSpPr txBox="1"/>
          <p:nvPr/>
        </p:nvSpPr>
        <p:spPr>
          <a:xfrm>
            <a:off x="827088" y="4657725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  <p:sp>
        <p:nvSpPr>
          <p:cNvPr id="10" name="CuadroTexto 30"/>
          <p:cNvSpPr txBox="1"/>
          <p:nvPr/>
        </p:nvSpPr>
        <p:spPr>
          <a:xfrm>
            <a:off x="827088" y="5689600"/>
            <a:ext cx="7777162" cy="3079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Insertar texto aquí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3.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ATENCIÓN PRIORITARIA  Y ACCESIBILIDAD UNIVERSAL</a:t>
            </a:r>
            <a:endParaRPr lang="es-MX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9" name="CuadroTexto 7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479135"/>
            <a:ext cx="7884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s-MX" sz="1600" b="1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Cuenta con una zona para silla de ruedas debidamente señalizada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3.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</a:rPr>
              <a:t>ATENCIÓN PRIORITARIA  Y ACCESIBILIDAD UNIVERSAL</a:t>
            </a:r>
            <a:endParaRPr lang="es-MX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9" name="CuadroTexto 7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4412" y="482037"/>
            <a:ext cx="7506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s-MX" sz="1600" b="1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¿El AAC requiere de Rampa?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4947" y="709908"/>
            <a:ext cx="7506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3.2.1</a:t>
            </a:r>
            <a:r>
              <a:rPr lang="es-MX" sz="1600" b="1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La rampa se encuentra debidamente señalizada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5759" y="968948"/>
            <a:ext cx="7506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3.2.2</a:t>
            </a:r>
            <a:r>
              <a:rPr lang="es-MX" sz="1600" b="1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La rampa es funcional y está en buenas condiciones para su uso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3624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3032919"/>
            <a:ext cx="5405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SEÑALIZACIÓN DE SEGURIDAD Y PROTECCIÓN CIVIL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4005064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4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SEÑALIZACIÓN DE SEGURIDAD Y PROTECCIÓN CIVIL </a:t>
            </a:r>
            <a:r>
              <a:rPr lang="es-MX" sz="14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(prevención, mitigación y evacuación)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41200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4.1 </a:t>
            </a:r>
            <a:r>
              <a:rPr lang="es-MX" sz="1600" b="1" dirty="0">
                <a:latin typeface="Arial" charset="0"/>
                <a:cs typeface="Arial" charset="0"/>
              </a:rPr>
              <a:t>Señalización de ruta de evacuación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4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SEÑALIZACIÓN DE SEGURIDAD Y PROTECCIÓN CIVIL </a:t>
            </a:r>
            <a:r>
              <a:rPr lang="es-MX" sz="14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(prevención, mitigación y evacuación)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43380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4.2 </a:t>
            </a:r>
            <a:r>
              <a:rPr lang="es-MX" sz="1600" b="1" dirty="0">
                <a:latin typeface="Arial" charset="0"/>
                <a:cs typeface="Arial" charset="0"/>
              </a:rPr>
              <a:t>Señalización de salida de emergencia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8356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  <p:extLst>
      <p:ext uri="{BB962C8B-B14F-4D97-AF65-F5344CB8AC3E}">
        <p14:creationId xmlns:p14="http://schemas.microsoft.com/office/powerpoint/2010/main" val="394034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4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SEÑALIZACIÓN DE SEGURIDAD Y PROTECCIÓN CIVIL </a:t>
            </a:r>
            <a:r>
              <a:rPr lang="es-MX" sz="14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(prevención, mitigación y evacuación)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404149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4.3 </a:t>
            </a:r>
            <a:r>
              <a:rPr lang="es-MX" sz="1600" b="1" dirty="0">
                <a:latin typeface="Arial" charset="0"/>
                <a:cs typeface="Arial" charset="0"/>
              </a:rPr>
              <a:t>Señalización de sismo e incendios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  <p:extLst>
      <p:ext uri="{BB962C8B-B14F-4D97-AF65-F5344CB8AC3E}">
        <p14:creationId xmlns:p14="http://schemas.microsoft.com/office/powerpoint/2010/main" val="110386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4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SEÑALIZACIÓN DE SEGURIDAD Y PROTECCIÓN CIVIL </a:t>
            </a:r>
            <a:r>
              <a:rPr lang="es-MX" sz="14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(prevención, mitigación y evacuación)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31406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4.4 </a:t>
            </a:r>
            <a:r>
              <a:rPr lang="es-MX" sz="1600" b="1" dirty="0">
                <a:latin typeface="Arial" charset="0"/>
                <a:cs typeface="Arial" charset="0"/>
              </a:rPr>
              <a:t>Señalización de no fumar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  <p:extLst>
      <p:ext uri="{BB962C8B-B14F-4D97-AF65-F5344CB8AC3E}">
        <p14:creationId xmlns:p14="http://schemas.microsoft.com/office/powerpoint/2010/main" val="399685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4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SEÑALIZACIÓN DE SEGURIDAD Y PROTECCIÓN CIVIL </a:t>
            </a:r>
            <a:r>
              <a:rPr lang="es-MX" sz="14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(prevención, mitigación y evacuación)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90460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4.5 </a:t>
            </a:r>
            <a:r>
              <a:rPr lang="es-MX" sz="1600" b="1" dirty="0">
                <a:latin typeface="Arial" charset="0"/>
                <a:cs typeface="Arial" charset="0"/>
              </a:rPr>
              <a:t>Cuenta con extintor debidamente señalizado y en optimas condiciones para su uso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  <p:extLst>
      <p:ext uri="{BB962C8B-B14F-4D97-AF65-F5344CB8AC3E}">
        <p14:creationId xmlns:p14="http://schemas.microsoft.com/office/powerpoint/2010/main" val="45481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2997200"/>
            <a:ext cx="56939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MEDIDAS DE HIGIENE Y MITIGACIÓN     COVID-19 </a:t>
            </a:r>
            <a:r>
              <a:rPr lang="es-MX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CIVIL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5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MEDIDAS DE HIGIENE Y MITIGACIÓN COVID-19</a:t>
            </a:r>
            <a:endParaRPr lang="es-MX" sz="1400" b="1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87783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5.1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latin typeface="Arial" charset="0"/>
                <a:cs typeface="Arial" charset="0"/>
              </a:rPr>
              <a:t>El personal hace uso correcto del </a:t>
            </a:r>
            <a:r>
              <a:rPr lang="es-MX" sz="1600" b="1" dirty="0" err="1">
                <a:latin typeface="Arial" charset="0"/>
                <a:cs typeface="Arial" charset="0"/>
              </a:rPr>
              <a:t>Cubrebocas</a:t>
            </a:r>
            <a:r>
              <a:rPr lang="es-MX" sz="1600" b="1" dirty="0">
                <a:latin typeface="Arial" charset="0"/>
                <a:cs typeface="Arial" charset="0"/>
              </a:rPr>
              <a:t> como lo indica la </a:t>
            </a:r>
            <a:r>
              <a:rPr lang="es-MX" sz="1600" b="1" dirty="0" err="1">
                <a:latin typeface="Arial" charset="0"/>
                <a:cs typeface="Arial" charset="0"/>
              </a:rPr>
              <a:t>Guia</a:t>
            </a:r>
            <a:r>
              <a:rPr lang="es-MX" sz="1600" b="1" dirty="0">
                <a:latin typeface="Arial" charset="0"/>
                <a:cs typeface="Arial" charset="0"/>
              </a:rPr>
              <a:t> de Mitigación </a:t>
            </a:r>
          </a:p>
          <a:p>
            <a:pPr>
              <a:defRPr/>
            </a:pPr>
            <a:r>
              <a:rPr lang="es-MX" sz="1600" b="1" dirty="0">
                <a:latin typeface="Arial" charset="0"/>
                <a:cs typeface="Arial" charset="0"/>
              </a:rPr>
              <a:t>       y Prevención COVID-19 en las Áreas de Atención Ciudadana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13"/>
          <p:cNvSpPr txBox="1"/>
          <p:nvPr/>
        </p:nvSpPr>
        <p:spPr>
          <a:xfrm>
            <a:off x="107949" y="1035957"/>
            <a:ext cx="674415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5.2  </a:t>
            </a:r>
            <a:r>
              <a:rPr lang="es-MX" sz="1600" b="1" dirty="0">
                <a:latin typeface="Arial" charset="0"/>
                <a:cs typeface="Arial" charset="0"/>
              </a:rPr>
              <a:t>El personal hace uso correcto de Careta o Gafas Protectoras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732588" y="6021388"/>
            <a:ext cx="287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GMYPCOVID-19AAC</a:t>
            </a:r>
          </a:p>
        </p:txBody>
      </p:sp>
    </p:spTree>
    <p:extLst>
      <p:ext uri="{BB962C8B-B14F-4D97-AF65-F5344CB8AC3E}">
        <p14:creationId xmlns:p14="http://schemas.microsoft.com/office/powerpoint/2010/main" val="52656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42" y="43876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265" y="4753731"/>
            <a:ext cx="1754815" cy="70904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959" y="4387674"/>
            <a:ext cx="1008112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1"/>
          <p:cNvSpPr txBox="1"/>
          <p:nvPr/>
        </p:nvSpPr>
        <p:spPr>
          <a:xfrm>
            <a:off x="373063" y="752971"/>
            <a:ext cx="6113462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insertará máximo 2 fotografías por rubro: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 abiertas de las señalizaciones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deformar las fotografías ni horizontal ni verticalmente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68873"/>
            <a:ext cx="2339752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688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lipse 5"/>
          <p:cNvSpPr/>
          <p:nvPr/>
        </p:nvSpPr>
        <p:spPr>
          <a:xfrm>
            <a:off x="2824163" y="2873375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Elipse 7"/>
          <p:cNvSpPr/>
          <p:nvPr/>
        </p:nvSpPr>
        <p:spPr>
          <a:xfrm>
            <a:off x="5292725" y="2879725"/>
            <a:ext cx="358775" cy="360363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dirty="0"/>
          </a:p>
        </p:txBody>
      </p:sp>
      <p:sp>
        <p:nvSpPr>
          <p:cNvPr id="12" name="Rectángulo 6"/>
          <p:cNvSpPr>
            <a:spLocks noChangeArrowheads="1"/>
          </p:cNvSpPr>
          <p:nvPr/>
        </p:nvSpPr>
        <p:spPr bwMode="auto">
          <a:xfrm>
            <a:off x="6858016" y="2786058"/>
            <a:ext cx="44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3" name="Rectángulo 9"/>
          <p:cNvSpPr>
            <a:spLocks noChangeArrowheads="1"/>
          </p:cNvSpPr>
          <p:nvPr/>
        </p:nvSpPr>
        <p:spPr bwMode="auto">
          <a:xfrm>
            <a:off x="2860675" y="2884488"/>
            <a:ext cx="317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039938" y="5302250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5" name="Rectángulo 16"/>
          <p:cNvSpPr>
            <a:spLocks noChangeArrowheads="1"/>
          </p:cNvSpPr>
          <p:nvPr/>
        </p:nvSpPr>
        <p:spPr bwMode="auto">
          <a:xfrm>
            <a:off x="2078038" y="5313363"/>
            <a:ext cx="31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6" name="Elipse 18"/>
          <p:cNvSpPr/>
          <p:nvPr/>
        </p:nvSpPr>
        <p:spPr>
          <a:xfrm>
            <a:off x="4856163" y="5045075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" name="Rectángulo 19"/>
          <p:cNvSpPr>
            <a:spLocks noChangeArrowheads="1"/>
          </p:cNvSpPr>
          <p:nvPr/>
        </p:nvSpPr>
        <p:spPr bwMode="auto">
          <a:xfrm>
            <a:off x="4892675" y="5056188"/>
            <a:ext cx="319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8" name="Elipse 23"/>
          <p:cNvSpPr/>
          <p:nvPr/>
        </p:nvSpPr>
        <p:spPr>
          <a:xfrm>
            <a:off x="7426325" y="5311775"/>
            <a:ext cx="358775" cy="360363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dirty="0"/>
          </a:p>
        </p:txBody>
      </p:sp>
      <p:sp>
        <p:nvSpPr>
          <p:cNvPr id="20" name="4 CuadroTexto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REQUISITOS DE LLENADO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1" name="CuadroTexto 26"/>
          <p:cNvSpPr txBox="1"/>
          <p:nvPr/>
        </p:nvSpPr>
        <p:spPr>
          <a:xfrm>
            <a:off x="3949735" y="66586"/>
            <a:ext cx="5210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MX" sz="1000" b="1" dirty="0">
                <a:solidFill>
                  <a:srgbClr val="ED3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es de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ilustrativo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el llenado deberá ser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tomadas directamente en el Área de Atención Ciudadana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envío favor de eliminar las Diapositivas 3, 4 y 5. </a:t>
            </a:r>
            <a:r>
              <a:rPr lang="es-MX" sz="1000" b="1" i="1" u="sng" dirty="0">
                <a:solidFill>
                  <a:srgbClr val="2297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Guardarlo en formato PDF.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5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MEDIDAS DE HIGIENE Y MITIGACIÓN COVID-19</a:t>
            </a:r>
            <a:endParaRPr lang="es-MX" sz="1400" b="1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58340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5.3 </a:t>
            </a:r>
            <a:r>
              <a:rPr lang="es-MX" sz="1600" b="1" dirty="0">
                <a:latin typeface="Arial" charset="0"/>
                <a:cs typeface="Arial" charset="0"/>
              </a:rPr>
              <a:t>El AAC cuenta con dispensador de gel </a:t>
            </a:r>
            <a:r>
              <a:rPr lang="es-MX" sz="1600" b="1" dirty="0" err="1">
                <a:latin typeface="Arial" charset="0"/>
                <a:cs typeface="Arial" charset="0"/>
              </a:rPr>
              <a:t>antibacterial</a:t>
            </a:r>
            <a:r>
              <a:rPr lang="es-MX" sz="1600" b="1" dirty="0">
                <a:latin typeface="Arial" charset="0"/>
                <a:cs typeface="Arial" charset="0"/>
              </a:rPr>
              <a:t>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732588" y="6021388"/>
            <a:ext cx="287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GMYPCOVID-19AAC</a:t>
            </a:r>
          </a:p>
        </p:txBody>
      </p:sp>
    </p:spTree>
    <p:extLst>
      <p:ext uri="{BB962C8B-B14F-4D97-AF65-F5344CB8AC3E}">
        <p14:creationId xmlns:p14="http://schemas.microsoft.com/office/powerpoint/2010/main" val="490751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5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MEDIDAS DE HIGIENE Y MITIGACIÓN COVID-19</a:t>
            </a:r>
            <a:endParaRPr lang="es-MX" sz="1400" b="1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3520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5.4 </a:t>
            </a:r>
            <a:r>
              <a:rPr lang="es-MX" sz="1600" b="1" dirty="0">
                <a:latin typeface="Arial" charset="0"/>
                <a:cs typeface="Arial" charset="0"/>
              </a:rPr>
              <a:t>Señalización de Aforo y Flujo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732588" y="6021388"/>
            <a:ext cx="1655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la GMyPCOVID-19AAC</a:t>
            </a:r>
          </a:p>
        </p:txBody>
      </p:sp>
    </p:spTree>
    <p:extLst>
      <p:ext uri="{BB962C8B-B14F-4D97-AF65-F5344CB8AC3E}">
        <p14:creationId xmlns:p14="http://schemas.microsoft.com/office/powerpoint/2010/main" val="427598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5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MEDIDAS DE HIGIENE Y MITIGACIÓN COVID-19</a:t>
            </a:r>
            <a:endParaRPr lang="es-MX" sz="1400" b="1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44630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5.5 </a:t>
            </a:r>
            <a:r>
              <a:rPr lang="es-MX" sz="1600" b="1" dirty="0">
                <a:latin typeface="Arial" charset="0"/>
                <a:cs typeface="Arial" charset="0"/>
              </a:rPr>
              <a:t>Cartel de medidas de Higiene y Salud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1655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la GMyPCOVID-19AAC</a:t>
            </a:r>
          </a:p>
        </p:txBody>
      </p:sp>
    </p:spTree>
    <p:extLst>
      <p:ext uri="{BB962C8B-B14F-4D97-AF65-F5344CB8AC3E}">
        <p14:creationId xmlns:p14="http://schemas.microsoft.com/office/powerpoint/2010/main" val="269184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49" y="99992"/>
            <a:ext cx="878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rgbClr val="00B050"/>
                </a:solidFill>
              </a:rPr>
              <a:t>5</a:t>
            </a:r>
            <a:r>
              <a:rPr lang="es-MX" sz="2000" b="1" dirty="0">
                <a:solidFill>
                  <a:srgbClr val="00B050"/>
                </a:solidFill>
                <a:latin typeface="+mn-lt"/>
              </a:rPr>
              <a:t>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cs typeface="Arial" charset="0"/>
              </a:rPr>
              <a:t>MEDIDAS DE HIGIENE Y MITIGACIÓN COVID-19</a:t>
            </a:r>
            <a:endParaRPr lang="es-MX" sz="1400" b="1" dirty="0">
              <a:solidFill>
                <a:schemeClr val="bg1">
                  <a:lumMod val="65000"/>
                </a:schemeClr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107950" y="518483"/>
            <a:ext cx="393729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5.6 </a:t>
            </a:r>
            <a:r>
              <a:rPr lang="es-MX" sz="1600" b="1" dirty="0">
                <a:latin typeface="Arial" charset="0"/>
                <a:cs typeface="Arial" charset="0"/>
              </a:rPr>
              <a:t>Cartel de Estornudo de Etiqueta </a:t>
            </a: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*</a:t>
            </a:r>
            <a:endParaRPr lang="es-MX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6732588" y="6021388"/>
            <a:ext cx="1655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la    GMyPCOVID-19AAC</a:t>
            </a:r>
          </a:p>
        </p:txBody>
      </p:sp>
    </p:spTree>
    <p:extLst>
      <p:ext uri="{BB962C8B-B14F-4D97-AF65-F5344CB8AC3E}">
        <p14:creationId xmlns:p14="http://schemas.microsoft.com/office/powerpoint/2010/main" val="1453023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830388" y="3141663"/>
            <a:ext cx="540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OTROS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6.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OTROS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538163" y="654050"/>
            <a:ext cx="84961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Existe Contaminación Visual en el exterior del AAC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(rótulos, hojas impresas o escritas a mano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informes, carteles, lonas, convocatorias, avisos ajenos al AAC;  grafitis, adornos festivos)</a:t>
            </a:r>
          </a:p>
        </p:txBody>
      </p:sp>
      <p:sp>
        <p:nvSpPr>
          <p:cNvPr id="6" name="CuadroTexto 14"/>
          <p:cNvSpPr txBox="1">
            <a:spLocks noChangeArrowheads="1"/>
          </p:cNvSpPr>
          <p:nvPr/>
        </p:nvSpPr>
        <p:spPr bwMode="auto">
          <a:xfrm>
            <a:off x="107950" y="601663"/>
            <a:ext cx="611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6.1</a:t>
            </a:r>
            <a:r>
              <a:rPr lang="es-MX" sz="20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6.</a:t>
            </a:r>
            <a:r>
              <a:rPr lang="es-MX" sz="2000" b="1" dirty="0">
                <a:solidFill>
                  <a:srgbClr val="D82891"/>
                </a:solidFill>
                <a:latin typeface="+mn-lt"/>
              </a:rPr>
              <a:t>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OTROS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CuadroTexto 13"/>
          <p:cNvSpPr txBox="1"/>
          <p:nvPr/>
        </p:nvSpPr>
        <p:spPr>
          <a:xfrm>
            <a:off x="538163" y="654050"/>
            <a:ext cx="77875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Existe Contaminación Visual dentro del AAC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(rótulos, hojas impresas o escritas a mano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informes, carteles, lonas, convocatorias, avisos ajenos al AAC;  grafitis, adornos festivos)</a:t>
            </a:r>
          </a:p>
        </p:txBody>
      </p:sp>
      <p:sp>
        <p:nvSpPr>
          <p:cNvPr id="6" name="CuadroTexto 14"/>
          <p:cNvSpPr txBox="1">
            <a:spLocks noChangeArrowheads="1"/>
          </p:cNvSpPr>
          <p:nvPr/>
        </p:nvSpPr>
        <p:spPr bwMode="auto">
          <a:xfrm>
            <a:off x="107950" y="601663"/>
            <a:ext cx="611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6.2</a:t>
            </a:r>
            <a:r>
              <a:rPr lang="es-MX" sz="20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CuadroTexto 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</p:spTree>
    <p:extLst>
      <p:ext uri="{BB962C8B-B14F-4D97-AF65-F5344CB8AC3E}">
        <p14:creationId xmlns:p14="http://schemas.microsoft.com/office/powerpoint/2010/main" val="1071840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4"/>
          <p:cNvSpPr txBox="1">
            <a:spLocks noChangeArrowheads="1"/>
          </p:cNvSpPr>
          <p:nvPr/>
        </p:nvSpPr>
        <p:spPr bwMode="auto">
          <a:xfrm>
            <a:off x="107504" y="306997"/>
            <a:ext cx="611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6.3</a:t>
            </a:r>
            <a:r>
              <a:rPr lang="es-MX" sz="20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CuadroTexto 14"/>
          <p:cNvSpPr txBox="1">
            <a:spLocks noChangeArrowheads="1"/>
          </p:cNvSpPr>
          <p:nvPr/>
        </p:nvSpPr>
        <p:spPr bwMode="auto">
          <a:xfrm>
            <a:off x="7164288" y="1916832"/>
            <a:ext cx="1904595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1100" b="1" dirty="0">
                <a:latin typeface="Arial" charset="0"/>
                <a:cs typeface="Arial" charset="0"/>
              </a:rPr>
              <a:t>Descripción de ubicación</a:t>
            </a:r>
          </a:p>
          <a:p>
            <a:pPr eaLnBrk="1" hangingPunct="1"/>
            <a:r>
              <a:rPr lang="es-MX" sz="1000" dirty="0">
                <a:latin typeface="Arial" charset="0"/>
                <a:cs typeface="Arial" charset="0"/>
              </a:rPr>
              <a:t>Centro Comercial Gran Sur </a:t>
            </a:r>
          </a:p>
          <a:p>
            <a:pPr eaLnBrk="1" hangingPunct="1"/>
            <a:r>
              <a:rPr lang="es-MX" sz="1000" dirty="0">
                <a:latin typeface="Arial" charset="0"/>
                <a:cs typeface="Arial" charset="0"/>
              </a:rPr>
              <a:t>Av. Del Imán, col. Pedregal de Carrasco, alcaldía Coyoacán, C.P. 04700, Ciudad de México.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1EF91D-06CA-4FD6-9525-9A0C7D04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3" y="1251974"/>
            <a:ext cx="6880383" cy="4559918"/>
          </a:xfrm>
          <a:prstGeom prst="rect">
            <a:avLst/>
          </a:prstGeom>
        </p:spPr>
      </p:pic>
      <p:sp>
        <p:nvSpPr>
          <p:cNvPr id="7" name="CuadroTexto 13">
            <a:extLst>
              <a:ext uri="{FF2B5EF4-FFF2-40B4-BE49-F238E27FC236}">
                <a16:creationId xmlns:a16="http://schemas.microsoft.com/office/drawing/2014/main" id="{06BFB779-E400-4C94-B9F1-673F7CE6CEE6}"/>
              </a:ext>
            </a:extLst>
          </p:cNvPr>
          <p:cNvSpPr txBox="1"/>
          <p:nvPr/>
        </p:nvSpPr>
        <p:spPr>
          <a:xfrm>
            <a:off x="467544" y="334397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Coloque el croquis de ubicación del Área de Atención Ciudadana.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Señalar el primer cuadrante del AAC, con el nombre de la calle, así como buena calidad de imagen donde permita ver claramente la ubicación. Describa la ubicación del AAC.</a:t>
            </a: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5818D601-68FE-4E09-99D6-23C805C8F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07" y="5878442"/>
            <a:ext cx="80669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1600" b="1" u="sng" dirty="0">
                <a:solidFill>
                  <a:srgbClr val="00B050"/>
                </a:solidFill>
                <a:latin typeface="Arial" charset="0"/>
                <a:cs typeface="Arial" charset="0"/>
              </a:rPr>
              <a:t>Elimine la imagen y descripción de ejemplo y  coloque el croquis del Área de Atención Ciudadana y la descripción de ubicación correspondiente. </a:t>
            </a:r>
          </a:p>
          <a:p>
            <a:pPr eaLnBrk="1" hangingPunct="1"/>
            <a:r>
              <a:rPr lang="es-MX" sz="1600" b="1" u="sng" dirty="0">
                <a:solidFill>
                  <a:srgbClr val="00B050"/>
                </a:solidFill>
                <a:latin typeface="Arial" charset="0"/>
                <a:cs typeface="Arial" charset="0"/>
              </a:rPr>
              <a:t>Eliminar este recuadro</a:t>
            </a:r>
          </a:p>
        </p:txBody>
      </p:sp>
    </p:spTree>
    <p:extLst>
      <p:ext uri="{BB962C8B-B14F-4D97-AF65-F5344CB8AC3E}">
        <p14:creationId xmlns:p14="http://schemas.microsoft.com/office/powerpoint/2010/main" val="484470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750" y="2568575"/>
            <a:ext cx="6662738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Atención Ciudadana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Ente Público</a:t>
            </a:r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124075" y="1785938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2124075" y="1958975"/>
            <a:ext cx="523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REPORTE FOTOGRÁFICO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124075" y="4652963"/>
            <a:ext cx="51117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1 CuadroTexto"/>
          <p:cNvSpPr txBox="1">
            <a:spLocks noChangeArrowheads="1"/>
          </p:cNvSpPr>
          <p:nvPr/>
        </p:nvSpPr>
        <p:spPr bwMode="auto">
          <a:xfrm>
            <a:off x="2816225" y="3789363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b="1" dirty="0"/>
              <a:t>DIRECCIÓN GENERAL DE CONTACTO CIUDADANO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9D1114-B366-4509-92F8-750A7887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16213" y="656875"/>
            <a:ext cx="5718520" cy="6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90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01" y="4363614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049" y="4363615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01" y="19688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085" y="1968873"/>
            <a:ext cx="1754815" cy="131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1"/>
          <p:cNvSpPr txBox="1"/>
          <p:nvPr/>
        </p:nvSpPr>
        <p:spPr>
          <a:xfrm>
            <a:off x="373063" y="692150"/>
            <a:ext cx="4532312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insertará máximo 2 fotografías por rubro: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 startAt="3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colocar fotografías obscuras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Font typeface="+mj-lt"/>
              <a:buAutoNum type="arabicPeriod" startAt="3"/>
              <a:defRPr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 startAt="3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colocar fotografías fuera de foco</a:t>
            </a:r>
          </a:p>
        </p:txBody>
      </p:sp>
      <p:sp>
        <p:nvSpPr>
          <p:cNvPr id="9" name="Elipse 5"/>
          <p:cNvSpPr/>
          <p:nvPr/>
        </p:nvSpPr>
        <p:spPr>
          <a:xfrm>
            <a:off x="2824163" y="2873375"/>
            <a:ext cx="360362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2860675" y="2884488"/>
            <a:ext cx="317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1" name="Elipse 13"/>
          <p:cNvSpPr/>
          <p:nvPr/>
        </p:nvSpPr>
        <p:spPr>
          <a:xfrm>
            <a:off x="2867025" y="5270500"/>
            <a:ext cx="360363" cy="3603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Rectángulo 16"/>
          <p:cNvSpPr>
            <a:spLocks noChangeArrowheads="1"/>
          </p:cNvSpPr>
          <p:nvPr/>
        </p:nvSpPr>
        <p:spPr bwMode="auto">
          <a:xfrm>
            <a:off x="2895591" y="5286388"/>
            <a:ext cx="319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MX" sz="1600" b="1" dirty="0">
                <a:solidFill>
                  <a:schemeClr val="bg1"/>
                </a:solidFill>
                <a:latin typeface="BushToad" pitchFamily="2" charset="0"/>
              </a:rPr>
              <a:t>X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3" name="Elipse 21"/>
          <p:cNvSpPr/>
          <p:nvPr/>
        </p:nvSpPr>
        <p:spPr>
          <a:xfrm>
            <a:off x="6094413" y="2871788"/>
            <a:ext cx="360362" cy="3587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Rectángulo 22"/>
          <p:cNvSpPr>
            <a:spLocks noChangeArrowheads="1"/>
          </p:cNvSpPr>
          <p:nvPr/>
        </p:nvSpPr>
        <p:spPr bwMode="auto">
          <a:xfrm>
            <a:off x="6057913" y="2857496"/>
            <a:ext cx="37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2000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5" name="Elipse 24"/>
          <p:cNvSpPr/>
          <p:nvPr/>
        </p:nvSpPr>
        <p:spPr>
          <a:xfrm>
            <a:off x="6070600" y="5216525"/>
            <a:ext cx="360363" cy="360363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" name="Rectángulo 25"/>
          <p:cNvSpPr>
            <a:spLocks noChangeArrowheads="1"/>
          </p:cNvSpPr>
          <p:nvPr/>
        </p:nvSpPr>
        <p:spPr bwMode="auto">
          <a:xfrm>
            <a:off x="6000760" y="5214950"/>
            <a:ext cx="371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MX" sz="2000" b="1" dirty="0">
                <a:solidFill>
                  <a:schemeClr val="bg1"/>
                </a:solidFill>
                <a:latin typeface="Bookshelf Symbol 7" pitchFamily="2" charset="2"/>
              </a:rPr>
              <a:t>p</a:t>
            </a:r>
            <a:endParaRPr lang="es-MX" sz="1000" b="1" dirty="0">
              <a:solidFill>
                <a:schemeClr val="bg1"/>
              </a:solidFill>
              <a:latin typeface="MS Shell Dlg 2" pitchFamily="34" charset="0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REQUISITOS DE LLENADO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" name="CuadroTexto 23"/>
          <p:cNvSpPr txBox="1"/>
          <p:nvPr/>
        </p:nvSpPr>
        <p:spPr>
          <a:xfrm>
            <a:off x="4365799" y="108811"/>
            <a:ext cx="477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r>
              <a:rPr lang="es-MX" sz="1000" b="1" dirty="0">
                <a:solidFill>
                  <a:srgbClr val="ED3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es de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ilustrativo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el llenado deberá ser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directamente en el Área de Atención Ciudadana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377825" y="854075"/>
            <a:ext cx="80041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insertará máximo 2 fotografías por rubro:</a:t>
            </a:r>
            <a:b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+mj-lt"/>
              <a:buAutoNum type="arabicPeriod" startAt="5"/>
              <a:defRPr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podrán colocar fotografías horizontales y verticales dentro de una misma</a:t>
            </a:r>
            <a:b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</a:t>
            </a:r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9" r="2149"/>
          <a:stretch/>
        </p:blipFill>
        <p:spPr>
          <a:xfrm>
            <a:off x="1043608" y="2346798"/>
            <a:ext cx="2520000" cy="289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4300" r="15351" b="16401"/>
          <a:stretch/>
        </p:blipFill>
        <p:spPr>
          <a:xfrm>
            <a:off x="4644008" y="2713626"/>
            <a:ext cx="307636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4 CuadroTexto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REQUISITOS DE LLENADO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4283968" y="63146"/>
            <a:ext cx="477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es de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ilustrativo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que el llenado deberá ser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defRPr/>
            </a:pP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10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directamente en el Área de Atención Ciudadana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1908175" y="2924175"/>
            <a:ext cx="5327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1830388" y="3141663"/>
            <a:ext cx="5405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MX" sz="24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IMAGEN GRÁFICA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908175" y="3860800"/>
            <a:ext cx="54054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2" name="CuadroTexto 9"/>
          <p:cNvSpPr txBox="1"/>
          <p:nvPr/>
        </p:nvSpPr>
        <p:spPr>
          <a:xfrm>
            <a:off x="107950" y="582611"/>
            <a:ext cx="67249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1.1</a:t>
            </a:r>
            <a:r>
              <a:rPr lang="es-MX" sz="12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Letreros y señalización de identificación del área de atención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6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12" name="CuadroTexto 9"/>
          <p:cNvSpPr txBox="1"/>
          <p:nvPr/>
        </p:nvSpPr>
        <p:spPr>
          <a:xfrm>
            <a:off x="107950" y="582611"/>
            <a:ext cx="79961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1.2 </a:t>
            </a:r>
            <a:r>
              <a:rPr lang="es-MX" sz="12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s-MX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Módulos de recepción y entrega de documentos debidamente señalizados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107950" y="99992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7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1"/>
          <p:cNvSpPr txBox="1"/>
          <p:nvPr/>
        </p:nvSpPr>
        <p:spPr>
          <a:xfrm>
            <a:off x="107950" y="463524"/>
            <a:ext cx="69140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1.3</a:t>
            </a:r>
            <a:r>
              <a:rPr lang="es-MX" sz="1200" b="1" dirty="0">
                <a:solidFill>
                  <a:srgbClr val="D82891"/>
                </a:solidFill>
                <a:latin typeface="Arial" charset="0"/>
                <a:cs typeface="Arial" charset="0"/>
              </a:rPr>
              <a:t>  </a:t>
            </a:r>
            <a:r>
              <a:rPr lang="es-MX" sz="1600" b="1" dirty="0">
                <a:latin typeface="Arial" charset="0"/>
                <a:cs typeface="Arial" charset="0"/>
              </a:rPr>
              <a:t>Módulo especial de atención prioritaria debidamente señalizado</a:t>
            </a:r>
            <a:r>
              <a:rPr lang="es-MX" sz="1600" b="1" dirty="0">
                <a:solidFill>
                  <a:srgbClr val="D82891"/>
                </a:solidFill>
                <a:latin typeface="Arial" charset="0"/>
                <a:cs typeface="Arial" charset="0"/>
              </a:rPr>
              <a:t> </a:t>
            </a: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6" name="4 CuadroTexto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B050"/>
                </a:solidFill>
                <a:latin typeface="+mn-lt"/>
              </a:rPr>
              <a:t>1. 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IMAGEN GRÁFICA</a:t>
            </a:r>
            <a:endParaRPr lang="es-MX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lo indica el MIGAAC</a:t>
            </a:r>
          </a:p>
        </p:txBody>
      </p:sp>
      <p:sp>
        <p:nvSpPr>
          <p:cNvPr id="8" name="CuadroTexto 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fotografía(s)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1211</Words>
  <Application>Microsoft Office PowerPoint</Application>
  <PresentationFormat>Presentación en pantalla (4:3)</PresentationFormat>
  <Paragraphs>522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Bookshelf Symbol 7</vt:lpstr>
      <vt:lpstr>BushToad</vt:lpstr>
      <vt:lpstr>Calibri</vt:lpstr>
      <vt:lpstr>MS Shell Dlg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agonzalezg</dc:creator>
  <cp:lastModifiedBy>Antonia de Jesús Gonález Granados</cp:lastModifiedBy>
  <cp:revision>59</cp:revision>
  <dcterms:created xsi:type="dcterms:W3CDTF">2019-03-26T22:30:18Z</dcterms:created>
  <dcterms:modified xsi:type="dcterms:W3CDTF">2020-09-07T16:42:00Z</dcterms:modified>
</cp:coreProperties>
</file>