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9" r:id="rId13"/>
    <p:sldId id="280" r:id="rId14"/>
    <p:sldId id="281" r:id="rId15"/>
    <p:sldId id="283" r:id="rId16"/>
    <p:sldId id="284" r:id="rId17"/>
    <p:sldId id="294" r:id="rId18"/>
    <p:sldId id="295" r:id="rId19"/>
    <p:sldId id="301" r:id="rId20"/>
    <p:sldId id="302" r:id="rId21"/>
    <p:sldId id="306" r:id="rId22"/>
    <p:sldId id="304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7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4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71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7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6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72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8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4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81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13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C772-EEA6-4B4C-AB7F-1B29DA9170B2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0A95-8754-49E3-8481-93E1D7C51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89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750" y="2568575"/>
            <a:ext cx="6662738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Atención Ciudadana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Ente Público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124075" y="1785938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2124075" y="1958975"/>
            <a:ext cx="523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REPORTE FOTOGRÁFICO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124075" y="4652963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1 CuadroTexto"/>
          <p:cNvSpPr txBox="1">
            <a:spLocks noChangeArrowheads="1"/>
          </p:cNvSpPr>
          <p:nvPr/>
        </p:nvSpPr>
        <p:spPr bwMode="auto">
          <a:xfrm>
            <a:off x="2816225" y="3789363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b="1" dirty="0"/>
              <a:t>DIRECCIÓN GENERAL DE CONTACTO CIUDADANO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9D1114-B366-4509-92F8-750A7887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16213" y="656875"/>
            <a:ext cx="5718520" cy="6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18666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550130" y="2011109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97ECC155-06A4-4589-998B-ADCB95DDAFB9}"/>
              </a:ext>
            </a:extLst>
          </p:cNvPr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11"/>
          <p:cNvSpPr txBox="1"/>
          <p:nvPr/>
        </p:nvSpPr>
        <p:spPr>
          <a:xfrm>
            <a:off x="107950" y="463524"/>
            <a:ext cx="56044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1.4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Información para quejas en la contraloría interna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7962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</a:rPr>
              <a:t>1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7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1"/>
          <p:cNvSpPr txBox="1"/>
          <p:nvPr/>
        </p:nvSpPr>
        <p:spPr>
          <a:xfrm>
            <a:off x="107950" y="463524"/>
            <a:ext cx="72587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1.5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Los materiales impresos cuentan con la Identidad Gráfica vigente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3066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3141663"/>
            <a:ext cx="5405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UNIFORME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9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</a:rPr>
              <a:t>2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UNIFORME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1"/>
          <p:cNvSpPr txBox="1"/>
          <p:nvPr/>
        </p:nvSpPr>
        <p:spPr>
          <a:xfrm>
            <a:off x="107950" y="556135"/>
            <a:ext cx="8783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2.1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El personal en funciones de atención ciudadana porta el uniforme como lo establece </a:t>
            </a:r>
          </a:p>
          <a:p>
            <a:pPr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el MIGAAC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8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</a:rPr>
              <a:t>2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UNIFORME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1"/>
          <p:cNvSpPr txBox="1"/>
          <p:nvPr/>
        </p:nvSpPr>
        <p:spPr>
          <a:xfrm>
            <a:off x="107950" y="556135"/>
            <a:ext cx="11376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2.2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charset="0"/>
                <a:cs typeface="Arial" charset="0"/>
              </a:rPr>
              <a:t>El personal porta el Gafete vigente de la AAC en buen estado a la altura del pecho </a:t>
            </a:r>
          </a:p>
          <a:p>
            <a:pPr>
              <a:defRPr/>
            </a:pPr>
            <a:r>
              <a:rPr lang="es-MX" sz="1600" b="1" dirty="0">
                <a:latin typeface="Arial" charset="0"/>
                <a:cs typeface="Arial" charset="0"/>
              </a:rPr>
              <a:t>      y a la vista del ciudadano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 </a:t>
            </a:r>
            <a:r>
              <a:rPr lang="es-MX" sz="1200" b="1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del gafete frontal y reverso.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107950" y="1082007"/>
            <a:ext cx="77539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2.3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El Gafete cumple con el formato oficial expedido por la DGCC de la ADIP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0900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2976989"/>
            <a:ext cx="5405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ATENCIÓN PRIORITARIA Y ACCESIBILIDAD UNIVERSAL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9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3.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ATENCIÓN PRIORITARIA  Y ACCESIBILIDAD UNIVERSAL</a:t>
            </a:r>
            <a:endParaRPr lang="es-MX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9" name="CuadroTexto 7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479135"/>
            <a:ext cx="7884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s-MX" sz="1600" b="1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Cartel informativo sobre la Atención Prioritaria a Grupos Vulnerables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53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2997200"/>
            <a:ext cx="5765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MEDIDAS DE HIGIENE Y MITIGACIÓN COVID-19 </a:t>
            </a:r>
            <a:r>
              <a:rPr lang="es-MX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CIVIL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7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4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MEDIDAS DE HIGIENE Y MITIGACIÓN COVID-19</a:t>
            </a:r>
            <a:endParaRPr lang="es-MX" sz="1400" b="1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87783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4.1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charset="0"/>
                <a:cs typeface="Arial" charset="0"/>
              </a:rPr>
              <a:t>El personal hace uso correcto del </a:t>
            </a:r>
            <a:r>
              <a:rPr lang="es-MX" sz="1600" b="1" dirty="0" err="1">
                <a:latin typeface="Arial" charset="0"/>
                <a:cs typeface="Arial" charset="0"/>
              </a:rPr>
              <a:t>Cubrebocas</a:t>
            </a:r>
            <a:r>
              <a:rPr lang="es-MX" sz="1600" b="1" dirty="0">
                <a:latin typeface="Arial" charset="0"/>
                <a:cs typeface="Arial" charset="0"/>
              </a:rPr>
              <a:t> como lo indica la </a:t>
            </a:r>
            <a:r>
              <a:rPr lang="es-MX" sz="1600" b="1" dirty="0" err="1">
                <a:latin typeface="Arial" charset="0"/>
                <a:cs typeface="Arial" charset="0"/>
              </a:rPr>
              <a:t>Guia</a:t>
            </a:r>
            <a:r>
              <a:rPr lang="es-MX" sz="1600" b="1" dirty="0">
                <a:latin typeface="Arial" charset="0"/>
                <a:cs typeface="Arial" charset="0"/>
              </a:rPr>
              <a:t> de Mitigación </a:t>
            </a:r>
          </a:p>
          <a:p>
            <a:pPr>
              <a:defRPr/>
            </a:pPr>
            <a:r>
              <a:rPr lang="es-MX" sz="1600" b="1" dirty="0">
                <a:latin typeface="Arial" charset="0"/>
                <a:cs typeface="Arial" charset="0"/>
              </a:rPr>
              <a:t>       y Prevención COVID-19 en las Áreas de Atención Ciudadana 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23034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la GMYPCOVID-19AAC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107949" y="1040439"/>
            <a:ext cx="65966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4.2  </a:t>
            </a:r>
            <a:r>
              <a:rPr lang="es-MX" sz="1600" b="1" dirty="0">
                <a:latin typeface="Arial" charset="0"/>
                <a:cs typeface="Arial" charset="0"/>
              </a:rPr>
              <a:t>El personal hace uso correcto de Careta o Gafas Protectoras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8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3141663"/>
            <a:ext cx="540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OTROS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373063" y="692150"/>
            <a:ext cx="6702425" cy="5018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 datos: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AAC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 Única de Registro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 y horarios de atención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y cargo del personal que elaboró el reporte fotográfico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elaboración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DATOS DEL ÁREA DE ATENCIÓN CIUDADANA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827088" y="1752600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7" name="CuadroTexto 27"/>
          <p:cNvSpPr txBox="1"/>
          <p:nvPr/>
        </p:nvSpPr>
        <p:spPr>
          <a:xfrm>
            <a:off x="827088" y="2824163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8" name="CuadroTexto 28"/>
          <p:cNvSpPr txBox="1"/>
          <p:nvPr/>
        </p:nvSpPr>
        <p:spPr>
          <a:xfrm>
            <a:off x="827088" y="3740150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9" name="CuadroTexto 29"/>
          <p:cNvSpPr txBox="1"/>
          <p:nvPr/>
        </p:nvSpPr>
        <p:spPr>
          <a:xfrm>
            <a:off x="827088" y="4657725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10" name="CuadroTexto 30"/>
          <p:cNvSpPr txBox="1"/>
          <p:nvPr/>
        </p:nvSpPr>
        <p:spPr>
          <a:xfrm>
            <a:off x="827088" y="5689600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</p:spTree>
    <p:extLst>
      <p:ext uri="{BB962C8B-B14F-4D97-AF65-F5344CB8AC3E}">
        <p14:creationId xmlns:p14="http://schemas.microsoft.com/office/powerpoint/2010/main" val="36235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</a:rPr>
              <a:t>5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OTROS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538163" y="654050"/>
            <a:ext cx="71962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El Kiosco tiene contaminación visual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(rótulos, hojas impresas o escritas a mano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informes, carteles, lonas, convocatorias, avisos ajenos al AAC;  grafitis, adornos festivos)</a:t>
            </a:r>
          </a:p>
        </p:txBody>
      </p:sp>
      <p:sp>
        <p:nvSpPr>
          <p:cNvPr id="6" name="CuadroTexto 14"/>
          <p:cNvSpPr txBox="1">
            <a:spLocks noChangeArrowheads="1"/>
          </p:cNvSpPr>
          <p:nvPr/>
        </p:nvSpPr>
        <p:spPr bwMode="auto">
          <a:xfrm>
            <a:off x="107950" y="601663"/>
            <a:ext cx="611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5.1</a:t>
            </a:r>
            <a:r>
              <a:rPr lang="es-MX" sz="20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  <p:extLst>
      <p:ext uri="{BB962C8B-B14F-4D97-AF65-F5344CB8AC3E}">
        <p14:creationId xmlns:p14="http://schemas.microsoft.com/office/powerpoint/2010/main" val="8833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4"/>
          <p:cNvSpPr txBox="1">
            <a:spLocks noChangeArrowheads="1"/>
          </p:cNvSpPr>
          <p:nvPr/>
        </p:nvSpPr>
        <p:spPr bwMode="auto">
          <a:xfrm>
            <a:off x="107504" y="306997"/>
            <a:ext cx="611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5.2</a:t>
            </a:r>
            <a:r>
              <a:rPr lang="es-MX" sz="20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CuadroTexto 13"/>
          <p:cNvSpPr txBox="1"/>
          <p:nvPr/>
        </p:nvSpPr>
        <p:spPr>
          <a:xfrm>
            <a:off x="653268" y="306997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Coloque el croquis de ubicación del Área de Atención Ciudadana.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Señalar el primer cuadrante del AAC, con el nombre de la calle, así como buena calidad de imagen donde permita ver claramente la ubicación. Describa la ubicación del AAC.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106F6E-3DDD-46C7-BEC5-587FF25D0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" y="1179353"/>
            <a:ext cx="6853647" cy="4543761"/>
          </a:xfrm>
          <a:prstGeom prst="rect">
            <a:avLst/>
          </a:prstGeom>
        </p:spPr>
      </p:pic>
      <p:sp>
        <p:nvSpPr>
          <p:cNvPr id="5" name="CuadroTexto 14">
            <a:extLst>
              <a:ext uri="{FF2B5EF4-FFF2-40B4-BE49-F238E27FC236}">
                <a16:creationId xmlns:a16="http://schemas.microsoft.com/office/drawing/2014/main" id="{83BE3CFA-EAFB-49C0-B51B-7991AFE5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07" y="5878442"/>
            <a:ext cx="80669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1600" b="1" u="sng" dirty="0">
                <a:solidFill>
                  <a:srgbClr val="00B050"/>
                </a:solidFill>
                <a:latin typeface="Arial" charset="0"/>
                <a:cs typeface="Arial" charset="0"/>
              </a:rPr>
              <a:t>Elimine la imagen y descripción de ejemplo y  coloque el croquis del Área de Atención Ciudadana y la descripción de ubicación correspondiente. Eliminar este recuadro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DAC906-5488-4995-A876-7B0541FD8D50}"/>
              </a:ext>
            </a:extLst>
          </p:cNvPr>
          <p:cNvSpPr txBox="1"/>
          <p:nvPr/>
        </p:nvSpPr>
        <p:spPr>
          <a:xfrm>
            <a:off x="7097486" y="1994263"/>
            <a:ext cx="1908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Descripción de la ubicación </a:t>
            </a:r>
          </a:p>
          <a:p>
            <a:r>
              <a:rPr lang="es-MX" sz="1000" dirty="0"/>
              <a:t>Plaza Portal centro, segundo piso. </a:t>
            </a:r>
          </a:p>
          <a:p>
            <a:r>
              <a:rPr lang="es-MX" sz="1000" dirty="0"/>
              <a:t>Francisco Javier Clavijero 258, col. Transito, alcaldía Cuauhtémoc, C.P. 06820, Ciudad de México</a:t>
            </a:r>
          </a:p>
        </p:txBody>
      </p:sp>
    </p:spTree>
    <p:extLst>
      <p:ext uri="{BB962C8B-B14F-4D97-AF65-F5344CB8AC3E}">
        <p14:creationId xmlns:p14="http://schemas.microsoft.com/office/powerpoint/2010/main" val="2369966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750" y="2568575"/>
            <a:ext cx="6662738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Atención Ciudadana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Ente Público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124075" y="1785938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2124075" y="1958975"/>
            <a:ext cx="523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REPORTE FOTOGRÁFICO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124075" y="4652963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1 CuadroTexto"/>
          <p:cNvSpPr txBox="1">
            <a:spLocks noChangeArrowheads="1"/>
          </p:cNvSpPr>
          <p:nvPr/>
        </p:nvSpPr>
        <p:spPr bwMode="auto">
          <a:xfrm>
            <a:off x="2816225" y="3789363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b="1" dirty="0"/>
              <a:t>DIRECCIÓN GENERAL DE CONTACTO CIUDADANO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9D1114-B366-4509-92F8-750A7887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16213" y="656875"/>
            <a:ext cx="5718520" cy="6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0244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42" y="43876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265" y="4753731"/>
            <a:ext cx="1754815" cy="70904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959" y="4387674"/>
            <a:ext cx="1008112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1"/>
          <p:cNvSpPr txBox="1"/>
          <p:nvPr/>
        </p:nvSpPr>
        <p:spPr>
          <a:xfrm>
            <a:off x="373063" y="752971"/>
            <a:ext cx="6113462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insertará máximo 2 fotografías por rubro: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 abiertas de las señalizaciones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deformar las fotografías ni horizontal ni verticalmente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68873"/>
            <a:ext cx="2339752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688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lipse 5"/>
          <p:cNvSpPr/>
          <p:nvPr/>
        </p:nvSpPr>
        <p:spPr>
          <a:xfrm>
            <a:off x="2824163" y="2873375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Elipse 7"/>
          <p:cNvSpPr/>
          <p:nvPr/>
        </p:nvSpPr>
        <p:spPr>
          <a:xfrm>
            <a:off x="5292725" y="2879725"/>
            <a:ext cx="358775" cy="360363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dirty="0"/>
          </a:p>
        </p:txBody>
      </p:sp>
      <p:sp>
        <p:nvSpPr>
          <p:cNvPr id="12" name="Rectángulo 6"/>
          <p:cNvSpPr>
            <a:spLocks noChangeArrowheads="1"/>
          </p:cNvSpPr>
          <p:nvPr/>
        </p:nvSpPr>
        <p:spPr bwMode="auto">
          <a:xfrm>
            <a:off x="6858016" y="2786058"/>
            <a:ext cx="44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3" name="Rectángulo 9"/>
          <p:cNvSpPr>
            <a:spLocks noChangeArrowheads="1"/>
          </p:cNvSpPr>
          <p:nvPr/>
        </p:nvSpPr>
        <p:spPr bwMode="auto">
          <a:xfrm>
            <a:off x="2860675" y="2884488"/>
            <a:ext cx="317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039938" y="5302250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5" name="Rectángulo 16"/>
          <p:cNvSpPr>
            <a:spLocks noChangeArrowheads="1"/>
          </p:cNvSpPr>
          <p:nvPr/>
        </p:nvSpPr>
        <p:spPr bwMode="auto">
          <a:xfrm>
            <a:off x="2078038" y="5313363"/>
            <a:ext cx="31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6" name="Elipse 18"/>
          <p:cNvSpPr/>
          <p:nvPr/>
        </p:nvSpPr>
        <p:spPr>
          <a:xfrm>
            <a:off x="4856163" y="5045075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" name="Rectángulo 19"/>
          <p:cNvSpPr>
            <a:spLocks noChangeArrowheads="1"/>
          </p:cNvSpPr>
          <p:nvPr/>
        </p:nvSpPr>
        <p:spPr bwMode="auto">
          <a:xfrm>
            <a:off x="4892675" y="5056188"/>
            <a:ext cx="319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8" name="Elipse 23"/>
          <p:cNvSpPr/>
          <p:nvPr/>
        </p:nvSpPr>
        <p:spPr>
          <a:xfrm>
            <a:off x="7426325" y="5311775"/>
            <a:ext cx="358775" cy="360363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dirty="0"/>
          </a:p>
        </p:txBody>
      </p:sp>
      <p:sp>
        <p:nvSpPr>
          <p:cNvPr id="20" name="4 CuadroTexto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REQUISITOS DE LLENADO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1" name="CuadroTexto 26"/>
          <p:cNvSpPr txBox="1"/>
          <p:nvPr/>
        </p:nvSpPr>
        <p:spPr>
          <a:xfrm>
            <a:off x="3949735" y="66586"/>
            <a:ext cx="5210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MX" sz="1000" b="1" dirty="0">
                <a:solidFill>
                  <a:srgbClr val="ED3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es de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ilustrativo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el llenado deberá ser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tomadas directamente en el Área de Atención Ciudadana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envío favor de eliminar las Diapositivas 3, 4 y 5. </a:t>
            </a:r>
            <a:r>
              <a:rPr lang="es-MX" sz="1000" b="1" i="1" u="sng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Guardarlo en formato PDF.</a:t>
            </a:r>
          </a:p>
        </p:txBody>
      </p:sp>
    </p:spTree>
    <p:extLst>
      <p:ext uri="{BB962C8B-B14F-4D97-AF65-F5344CB8AC3E}">
        <p14:creationId xmlns:p14="http://schemas.microsoft.com/office/powerpoint/2010/main" val="22161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01" y="4363614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049" y="4363615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01" y="19688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085" y="19688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1"/>
          <p:cNvSpPr txBox="1"/>
          <p:nvPr/>
        </p:nvSpPr>
        <p:spPr>
          <a:xfrm>
            <a:off x="373063" y="692150"/>
            <a:ext cx="4532312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insertará máximo 2 fotografías por rubro: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 startAt="3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colocar fotografías obscuras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 startAt="3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colocar fotografías fuera de foco</a:t>
            </a:r>
          </a:p>
        </p:txBody>
      </p:sp>
      <p:sp>
        <p:nvSpPr>
          <p:cNvPr id="9" name="Elipse 5"/>
          <p:cNvSpPr/>
          <p:nvPr/>
        </p:nvSpPr>
        <p:spPr>
          <a:xfrm>
            <a:off x="2824163" y="2873375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2860675" y="2884488"/>
            <a:ext cx="317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1" name="Elipse 13"/>
          <p:cNvSpPr/>
          <p:nvPr/>
        </p:nvSpPr>
        <p:spPr>
          <a:xfrm>
            <a:off x="2867025" y="5270500"/>
            <a:ext cx="360363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Rectángulo 16"/>
          <p:cNvSpPr>
            <a:spLocks noChangeArrowheads="1"/>
          </p:cNvSpPr>
          <p:nvPr/>
        </p:nvSpPr>
        <p:spPr bwMode="auto">
          <a:xfrm>
            <a:off x="2895591" y="5286388"/>
            <a:ext cx="319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3" name="Elipse 21"/>
          <p:cNvSpPr/>
          <p:nvPr/>
        </p:nvSpPr>
        <p:spPr>
          <a:xfrm>
            <a:off x="6094413" y="2871788"/>
            <a:ext cx="360362" cy="3587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Rectángulo 22"/>
          <p:cNvSpPr>
            <a:spLocks noChangeArrowheads="1"/>
          </p:cNvSpPr>
          <p:nvPr/>
        </p:nvSpPr>
        <p:spPr bwMode="auto">
          <a:xfrm>
            <a:off x="6057913" y="2857496"/>
            <a:ext cx="37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2000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5" name="Elipse 24"/>
          <p:cNvSpPr/>
          <p:nvPr/>
        </p:nvSpPr>
        <p:spPr>
          <a:xfrm>
            <a:off x="6070600" y="5216525"/>
            <a:ext cx="360363" cy="360363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" name="Rectángulo 25"/>
          <p:cNvSpPr>
            <a:spLocks noChangeArrowheads="1"/>
          </p:cNvSpPr>
          <p:nvPr/>
        </p:nvSpPr>
        <p:spPr bwMode="auto">
          <a:xfrm>
            <a:off x="6000760" y="5214950"/>
            <a:ext cx="371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2000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REQUISITOS DE LLENADO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" name="CuadroTexto 23"/>
          <p:cNvSpPr txBox="1"/>
          <p:nvPr/>
        </p:nvSpPr>
        <p:spPr>
          <a:xfrm>
            <a:off x="4365799" y="108811"/>
            <a:ext cx="477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MX" sz="1000" b="1" dirty="0">
                <a:solidFill>
                  <a:srgbClr val="ED3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es de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ilustrativo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el llenado deberá ser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directamente en el Área de Atención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147271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377825" y="854075"/>
            <a:ext cx="80041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insertará máximo 2 fotografías por rubro:</a:t>
            </a:r>
            <a:b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 startAt="5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podrán colocar fotografías horizontales y verticales dentro de una misma</a:t>
            </a:r>
            <a:b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9" r="2149"/>
          <a:stretch/>
        </p:blipFill>
        <p:spPr>
          <a:xfrm>
            <a:off x="1043608" y="2346798"/>
            <a:ext cx="2520000" cy="289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4300" r="15351" b="16401"/>
          <a:stretch/>
        </p:blipFill>
        <p:spPr>
          <a:xfrm>
            <a:off x="4644008" y="2713626"/>
            <a:ext cx="307636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4 CuadroTexto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REQUISITOS DE LLENADO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4283968" y="63146"/>
            <a:ext cx="477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es de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ilustrativo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el llenado deberá ser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directamente en el Área de Atención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211671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1830388" y="3141663"/>
            <a:ext cx="540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IMAGEN GRÁFICA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5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2" name="CuadroTexto 9"/>
          <p:cNvSpPr txBox="1"/>
          <p:nvPr/>
        </p:nvSpPr>
        <p:spPr>
          <a:xfrm>
            <a:off x="107950" y="582611"/>
            <a:ext cx="67249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1.1</a:t>
            </a:r>
            <a:r>
              <a:rPr lang="es-MX" sz="12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Letreros y señalización de identificación del área de atención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6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2" name="CuadroTexto 9"/>
          <p:cNvSpPr txBox="1"/>
          <p:nvPr/>
        </p:nvSpPr>
        <p:spPr>
          <a:xfrm>
            <a:off x="107950" y="582611"/>
            <a:ext cx="25715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1.2 </a:t>
            </a:r>
            <a:r>
              <a:rPr lang="es-MX" sz="12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Listado de tramites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7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107950" y="463524"/>
            <a:ext cx="271420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1.3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Horarios de atención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8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720</Words>
  <Application>Microsoft Office PowerPoint</Application>
  <PresentationFormat>Presentación en pantalla (4:3)</PresentationFormat>
  <Paragraphs>250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Bookshelf Symbol 7</vt:lpstr>
      <vt:lpstr>BushToad</vt:lpstr>
      <vt:lpstr>Calibri</vt:lpstr>
      <vt:lpstr>Calibri Light</vt:lpstr>
      <vt:lpstr>MS Shell Dlg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de Jesus Silva Reyes</dc:creator>
  <cp:lastModifiedBy>Antonia de Jesús Gonález Granados</cp:lastModifiedBy>
  <cp:revision>13</cp:revision>
  <dcterms:created xsi:type="dcterms:W3CDTF">2020-07-29T01:59:49Z</dcterms:created>
  <dcterms:modified xsi:type="dcterms:W3CDTF">2020-09-07T16:42:04Z</dcterms:modified>
</cp:coreProperties>
</file>